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1" r:id="rId3"/>
    <p:sldId id="284" r:id="rId4"/>
    <p:sldId id="285" r:id="rId5"/>
    <p:sldId id="286" r:id="rId6"/>
    <p:sldId id="293" r:id="rId7"/>
    <p:sldId id="294" r:id="rId8"/>
    <p:sldId id="287" r:id="rId9"/>
    <p:sldId id="295" r:id="rId10"/>
    <p:sldId id="288" r:id="rId11"/>
    <p:sldId id="296" r:id="rId12"/>
    <p:sldId id="289" r:id="rId13"/>
    <p:sldId id="290" r:id="rId14"/>
    <p:sldId id="292" r:id="rId15"/>
  </p:sldIdLst>
  <p:sldSz cx="9144000" cy="5143500" type="screen16x9"/>
  <p:notesSz cx="6858000" cy="9144000"/>
  <p:embeddedFontLst>
    <p:embeddedFont>
      <p:font typeface="Avenir Book" panose="02000503020000020003" pitchFamily="2" charset="0"/>
      <p:regular r:id="rId17"/>
      <p:italic r:id="rId18"/>
    </p:embeddedFont>
    <p:embeddedFont>
      <p:font typeface="Lexend Deca" pitchFamily="2" charset="77"/>
      <p:regular r:id="rId19"/>
    </p:embeddedFont>
    <p:embeddedFont>
      <p:font typeface="Muli Regular" pitchFamily="2" charset="77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3969BC-E1DE-40A6-B689-CA73CE1A0D02}">
  <a:tblStyle styleId="{853969BC-E1DE-40A6-B689-CA73CE1A0D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6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10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5707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6364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089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2535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041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5212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 Regular"/>
              <a:buChar char="⬡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Smart </a:t>
            </a:r>
            <a:r>
              <a:rPr lang="en" dirty="0" err="1"/>
              <a:t>Ringbell</a:t>
            </a:r>
            <a:endParaRPr dirty="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475" y="1050906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814" y="378324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3770" y="884611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692" y="4034576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4399" y="3624439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64593" y="3757882"/>
            <a:ext cx="321850" cy="44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60;p13">
            <a:extLst>
              <a:ext uri="{FF2B5EF4-FFF2-40B4-BE49-F238E27FC236}">
                <a16:creationId xmlns:a16="http://schemas.microsoft.com/office/drawing/2014/main" id="{8E4AE0BB-BFCA-D046-A3A5-6F4F54304CD7}"/>
              </a:ext>
            </a:extLst>
          </p:cNvPr>
          <p:cNvSpPr txBox="1">
            <a:spLocks/>
          </p:cNvSpPr>
          <p:nvPr/>
        </p:nvSpPr>
        <p:spPr>
          <a:xfrm>
            <a:off x="0" y="4206307"/>
            <a:ext cx="45390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it-IT" sz="2000" dirty="0"/>
              <a:t>Lillo Alessandro</a:t>
            </a:r>
          </a:p>
          <a:p>
            <a:r>
              <a:rPr lang="it-IT" sz="2000" dirty="0"/>
              <a:t>D’Amelio Amedeo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AFF7F2-0E28-E549-92D6-229966B17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Riconoscimento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D198744-F3DA-4F4E-8AA4-A46AEDB67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50" y="1290205"/>
            <a:ext cx="3000850" cy="524740"/>
          </a:xfrm>
        </p:spPr>
        <p:txBody>
          <a:bodyPr/>
          <a:lstStyle/>
          <a:p>
            <a:r>
              <a:rPr lang="it-IT" dirty="0"/>
              <a:t>Volto: </a:t>
            </a:r>
            <a:r>
              <a:rPr lang="it-IT" dirty="0" err="1"/>
              <a:t>Triplet</a:t>
            </a:r>
            <a:r>
              <a:rPr lang="it-IT" dirty="0"/>
              <a:t> </a:t>
            </a:r>
            <a:r>
              <a:rPr lang="it-IT" dirty="0" err="1"/>
              <a:t>Loss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58F12A-93A1-1B4A-BDA7-5545C6F12A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10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2F75E80-8606-FD4E-ADDA-0B94CF564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50" y="2416860"/>
            <a:ext cx="3311010" cy="233298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FB44801E-30C6-E34A-8C13-374DA8FAE5E7}"/>
              </a:ext>
            </a:extLst>
          </p:cNvPr>
          <p:cNvSpPr txBox="1">
            <a:spLocks/>
          </p:cNvSpPr>
          <p:nvPr/>
        </p:nvSpPr>
        <p:spPr>
          <a:xfrm>
            <a:off x="4357255" y="1290205"/>
            <a:ext cx="4672028" cy="926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⬡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r>
              <a:rPr lang="it-IT" dirty="0"/>
              <a:t>Voce: media di somiglianza su scala logaritmica</a:t>
            </a:r>
          </a:p>
        </p:txBody>
      </p:sp>
      <p:pic>
        <p:nvPicPr>
          <p:cNvPr id="10" name="Picture 4" descr="Image result for speaker recognition">
            <a:extLst>
              <a:ext uri="{FF2B5EF4-FFF2-40B4-BE49-F238E27FC236}">
                <a16:creationId xmlns:a16="http://schemas.microsoft.com/office/drawing/2014/main" id="{A64DEDE0-268D-BD46-919B-FC5F5BB9BE5C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43923" y="2416861"/>
            <a:ext cx="4785360" cy="233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48482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A36EB6-8FC3-274F-8031-F9C58B776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Riconoscimento Utente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B2AB170-B9A9-EB4D-9F5A-2CF81A6189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11</a:t>
            </a:fld>
            <a:endParaRPr lang="it-IT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C469E0E-20B3-6C4F-AD67-9CD19E760436}"/>
              </a:ext>
            </a:extLst>
          </p:cNvPr>
          <p:cNvSpPr/>
          <p:nvPr/>
        </p:nvSpPr>
        <p:spPr>
          <a:xfrm>
            <a:off x="52340" y="1533683"/>
            <a:ext cx="4572000" cy="114204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Bef>
                <a:spcPts val="600"/>
              </a:spcBef>
              <a:buClr>
                <a:srgbClr val="A458FF"/>
              </a:buClr>
              <a:buSzPts val="1800"/>
            </a:pPr>
            <a:r>
              <a:rPr lang="it-IT" sz="1600" dirty="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Sistema di Notifiche</a:t>
            </a:r>
          </a:p>
          <a:p>
            <a:pPr marL="285750" lvl="0" indent="-285750">
              <a:lnSpc>
                <a:spcPct val="115000"/>
              </a:lnSpc>
              <a:spcBef>
                <a:spcPts val="600"/>
              </a:spcBef>
              <a:buClr>
                <a:srgbClr val="A458FF"/>
              </a:buClr>
              <a:buSzPts val="1800"/>
              <a:buFont typeface="Muli Regular"/>
              <a:buChar char="⬡"/>
            </a:pPr>
            <a:r>
              <a:rPr lang="it-IT" sz="1800" dirty="0">
                <a:solidFill>
                  <a:srgbClr val="FFFFFF"/>
                </a:solidFill>
                <a:latin typeface="Muli Regular"/>
                <a:sym typeface="Muli Regular"/>
              </a:rPr>
              <a:t>Controllo affidato all’utente</a:t>
            </a:r>
          </a:p>
          <a:p>
            <a:pPr marL="285750" lvl="0" indent="-285750">
              <a:lnSpc>
                <a:spcPct val="115000"/>
              </a:lnSpc>
              <a:spcBef>
                <a:spcPts val="600"/>
              </a:spcBef>
              <a:buClr>
                <a:srgbClr val="A458FF"/>
              </a:buClr>
              <a:buSzPts val="1800"/>
              <a:buFont typeface="Muli Regular"/>
              <a:buChar char="⬡"/>
            </a:pPr>
            <a:r>
              <a:rPr lang="it-IT" sz="1800" dirty="0">
                <a:solidFill>
                  <a:srgbClr val="FFFFFF"/>
                </a:solidFill>
                <a:latin typeface="Muli Regular"/>
                <a:sym typeface="Muli Regular"/>
              </a:rPr>
              <a:t>Privacy dello sconosciuto</a:t>
            </a:r>
          </a:p>
        </p:txBody>
      </p:sp>
      <p:pic>
        <p:nvPicPr>
          <p:cNvPr id="5" name="riconoscimento.mp4" descr="riconoscimento.mp4">
            <a:hlinkClick r:id="" action="ppaction://media"/>
            <a:extLst>
              <a:ext uri="{FF2B5EF4-FFF2-40B4-BE49-F238E27FC236}">
                <a16:creationId xmlns:a16="http://schemas.microsoft.com/office/drawing/2014/main" id="{0BE6F473-0797-9E49-8296-65ECBF2142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74028" y="1533683"/>
            <a:ext cx="5717632" cy="321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5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-216589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</a:t>
            </a:r>
            <a:r>
              <a:rPr lang="en" dirty="0" err="1"/>
              <a:t>è</a:t>
            </a:r>
            <a:r>
              <a:rPr lang="en" dirty="0"/>
              <a:t> </a:t>
            </a:r>
            <a:r>
              <a:rPr lang="en" dirty="0" err="1"/>
              <a:t>stato</a:t>
            </a:r>
            <a:r>
              <a:rPr lang="en" dirty="0"/>
              <a:t> </a:t>
            </a:r>
            <a:r>
              <a:rPr lang="en" dirty="0" err="1"/>
              <a:t>testato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722168"/>
            <a:ext cx="6014400" cy="108572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buNone/>
            </a:pPr>
            <a:r>
              <a:rPr lang="it-IT" sz="1200" dirty="0"/>
              <a:t>È stato testato da 16 utenti in varie condizioni di luminosità e rumore e con hardware diverso.</a:t>
            </a:r>
          </a:p>
          <a:p>
            <a:pPr marL="76200" indent="0">
              <a:buNone/>
            </a:pPr>
            <a:r>
              <a:rPr lang="it-IT" sz="1200" dirty="0"/>
              <a:t>I valori emersi ci hanno permesso di impostare una soglia di </a:t>
            </a:r>
            <a:r>
              <a:rPr lang="it-IT" sz="1200" dirty="0" err="1"/>
              <a:t>treshold</a:t>
            </a:r>
            <a:r>
              <a:rPr lang="it-IT" sz="1200" dirty="0"/>
              <a:t> ottimale.</a:t>
            </a:r>
          </a:p>
          <a:p>
            <a:pPr marL="76200" indent="0">
              <a:buNone/>
            </a:pPr>
            <a:r>
              <a:rPr lang="it-IT" sz="1200" dirty="0"/>
              <a:t>I test sono stati ripetuti due volte per ogni utente.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2FA92ED8-5631-C14B-B3F3-E69B41BDC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791879"/>
              </p:ext>
            </p:extLst>
          </p:nvPr>
        </p:nvGraphicFramePr>
        <p:xfrm>
          <a:off x="580550" y="2028888"/>
          <a:ext cx="7412272" cy="1085724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619182">
                  <a:extLst>
                    <a:ext uri="{9D8B030D-6E8A-4147-A177-3AD203B41FA5}">
                      <a16:colId xmlns:a16="http://schemas.microsoft.com/office/drawing/2014/main" val="1126156762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3343570050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2186231358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1640694463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2827937520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949539428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3980729737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3334530708"/>
                    </a:ext>
                  </a:extLst>
                </a:gridCol>
                <a:gridCol w="849831">
                  <a:extLst>
                    <a:ext uri="{9D8B030D-6E8A-4147-A177-3AD203B41FA5}">
                      <a16:colId xmlns:a16="http://schemas.microsoft.com/office/drawing/2014/main" val="2816721789"/>
                    </a:ext>
                  </a:extLst>
                </a:gridCol>
              </a:tblGrid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 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1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Utente 2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Utente 3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4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5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6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7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8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3490257746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F.R.R.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29%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32.6%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31.8%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32.4%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1255670071"/>
                  </a:ext>
                </a:extLst>
              </a:tr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 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9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10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11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12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13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14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15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16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9244486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F.R.R.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34.8%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98129720"/>
                  </a:ext>
                </a:extLst>
              </a:tr>
            </a:tbl>
          </a:graphicData>
        </a:graphic>
      </p:graphicFrame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560E4417-87FC-3847-99E9-5ED4E1504A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2505116"/>
              </p:ext>
            </p:extLst>
          </p:nvPr>
        </p:nvGraphicFramePr>
        <p:xfrm>
          <a:off x="581497" y="3324052"/>
          <a:ext cx="7411325" cy="1085724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823395">
                  <a:extLst>
                    <a:ext uri="{9D8B030D-6E8A-4147-A177-3AD203B41FA5}">
                      <a16:colId xmlns:a16="http://schemas.microsoft.com/office/drawing/2014/main" val="3706711100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305893753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3823788624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807238536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890992047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952966528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763154827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747623963"/>
                    </a:ext>
                  </a:extLst>
                </a:gridCol>
                <a:gridCol w="824165">
                  <a:extLst>
                    <a:ext uri="{9D8B030D-6E8A-4147-A177-3AD203B41FA5}">
                      <a16:colId xmlns:a16="http://schemas.microsoft.com/office/drawing/2014/main" val="2984896769"/>
                    </a:ext>
                  </a:extLst>
                </a:gridCol>
              </a:tblGrid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 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1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2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3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4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5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6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7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8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1790101488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F.A.R.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14.2%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15.2%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14.4%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13.6%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13.4%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13.8%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15.6%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14%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2646568526"/>
                  </a:ext>
                </a:extLst>
              </a:tr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 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9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10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11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12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13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14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15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16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450291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F.A.R.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13.4%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chemeClr val="bg1"/>
                          </a:solidFill>
                          <a:effectLst/>
                        </a:rPr>
                        <a:t>13.8%</a:t>
                      </a:r>
                      <a:endParaRPr lang="it-IT" sz="120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14.2%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15.6%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16.2%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15%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14.4%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15.4%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00093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3231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Sviluppi</a:t>
            </a:r>
            <a:r>
              <a:rPr lang="en" dirty="0"/>
              <a:t> </a:t>
            </a:r>
            <a:r>
              <a:rPr lang="en" dirty="0" err="1"/>
              <a:t>Futuri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161232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dirty="0" err="1"/>
              <a:t>Liveness</a:t>
            </a:r>
            <a:r>
              <a:rPr lang="it-IT" dirty="0"/>
              <a:t> </a:t>
            </a:r>
            <a:r>
              <a:rPr lang="it-IT" dirty="0" err="1"/>
              <a:t>Detection</a:t>
            </a:r>
            <a:endParaRPr lang="it-IT" dirty="0"/>
          </a:p>
          <a:p>
            <a:r>
              <a:rPr lang="it-IT" dirty="0"/>
              <a:t>Protezione da Tape Attack</a:t>
            </a:r>
          </a:p>
          <a:p>
            <a:r>
              <a:rPr lang="it-IT" dirty="0"/>
              <a:t>iOS Notification System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5370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929B5F-CFEF-304C-8B7E-F1E4F33FD1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991825"/>
            <a:ext cx="4539000" cy="1561866"/>
          </a:xfrm>
        </p:spPr>
        <p:txBody>
          <a:bodyPr/>
          <a:lstStyle/>
          <a:p>
            <a:r>
              <a:rPr lang="it-IT" dirty="0"/>
              <a:t>Grazie per l’attenzione</a:t>
            </a:r>
          </a:p>
        </p:txBody>
      </p:sp>
      <p:pic>
        <p:nvPicPr>
          <p:cNvPr id="3" name="Google Shape;378;p38">
            <a:extLst>
              <a:ext uri="{FF2B5EF4-FFF2-40B4-BE49-F238E27FC236}">
                <a16:creationId xmlns:a16="http://schemas.microsoft.com/office/drawing/2014/main" id="{FCDAC02B-A37A-494C-9265-E3F72B9264C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27210" y="1621233"/>
            <a:ext cx="1217100" cy="1387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4994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Che </a:t>
            </a:r>
            <a:r>
              <a:rPr lang="en" dirty="0" err="1"/>
              <a:t>cos’è</a:t>
            </a:r>
            <a:r>
              <a:rPr lang="en" dirty="0"/>
              <a:t> Smart </a:t>
            </a:r>
            <a:r>
              <a:rPr lang="en" dirty="0" err="1"/>
              <a:t>Ringbell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>
              <a:buNone/>
            </a:pPr>
            <a:r>
              <a:rPr lang="it-IT" dirty="0"/>
              <a:t>Smart </a:t>
            </a:r>
            <a:r>
              <a:rPr lang="it-IT" dirty="0" err="1"/>
              <a:t>Ringbell</a:t>
            </a:r>
            <a:r>
              <a:rPr lang="it-IT" dirty="0"/>
              <a:t> nasce dall’intenzione di applicare tecniche biometriche all’ambito della sicurezza domestica. Si presenta come un citofono smart che prevede l’immissione di due tipi diversi di tratto biometrico: la voce ed il volto. </a:t>
            </a:r>
            <a:endParaRPr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Dal punto di vista </a:t>
            </a:r>
            <a:r>
              <a:rPr lang="en" dirty="0" err="1"/>
              <a:t>dell’utente</a:t>
            </a:r>
            <a:r>
              <a:rPr lang="en" dirty="0"/>
              <a:t>…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>
              <a:buNone/>
            </a:pPr>
            <a:r>
              <a:rPr lang="it-IT" dirty="0"/>
              <a:t>L’utente attraverso l’applicazione potrà:</a:t>
            </a:r>
          </a:p>
          <a:p>
            <a:r>
              <a:rPr lang="it-IT" dirty="0"/>
              <a:t>Creare un modello</a:t>
            </a:r>
          </a:p>
          <a:p>
            <a:r>
              <a:rPr lang="it-IT" dirty="0"/>
              <a:t>Modificare un modello</a:t>
            </a:r>
          </a:p>
          <a:p>
            <a:r>
              <a:rPr lang="it-IT" dirty="0"/>
              <a:t>Eliminare un modello</a:t>
            </a:r>
          </a:p>
          <a:p>
            <a:r>
              <a:rPr lang="it-IT" dirty="0"/>
              <a:t>Simulare un utilizzo reale</a:t>
            </a:r>
          </a:p>
          <a:p>
            <a:r>
              <a:rPr lang="it-IT" dirty="0"/>
              <a:t>Visualizzare i modelli creati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3778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Creare</a:t>
            </a:r>
            <a:r>
              <a:rPr lang="en" dirty="0"/>
              <a:t> un </a:t>
            </a:r>
            <a:r>
              <a:rPr lang="en" dirty="0" err="1"/>
              <a:t>modello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17785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dirty="0"/>
              <a:t>Generato dai </a:t>
            </a:r>
            <a:r>
              <a:rPr lang="it-IT" dirty="0" err="1"/>
              <a:t>frames</a:t>
            </a:r>
            <a:r>
              <a:rPr lang="it-IT" dirty="0"/>
              <a:t> acquisiti dalla videocamera e un minimo di 3 audio</a:t>
            </a:r>
          </a:p>
          <a:p>
            <a:r>
              <a:rPr lang="it-IT" dirty="0"/>
              <a:t>Volto individuato tramite un </a:t>
            </a:r>
            <a:r>
              <a:rPr lang="it-IT" dirty="0" err="1"/>
              <a:t>Cascade</a:t>
            </a:r>
            <a:r>
              <a:rPr lang="it-IT" dirty="0"/>
              <a:t> </a:t>
            </a:r>
            <a:r>
              <a:rPr lang="it-IT" dirty="0" err="1"/>
              <a:t>Classifier</a:t>
            </a:r>
            <a:endParaRPr lang="it-IT"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9A8386C-940F-CA40-BD2D-7DF263B27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61" y="3241959"/>
            <a:ext cx="5430741" cy="57339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2C86D7DC-2160-5D46-9876-65C468CF6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961" y="3815357"/>
            <a:ext cx="5430741" cy="26343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A683BDA-E59F-0F48-A6DF-511EC2D963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961" y="4078788"/>
            <a:ext cx="40005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517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Creare</a:t>
            </a:r>
            <a:r>
              <a:rPr lang="en" dirty="0"/>
              <a:t> un </a:t>
            </a:r>
            <a:r>
              <a:rPr lang="en" dirty="0" err="1"/>
              <a:t>modello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176882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dirty="0"/>
              <a:t>I </a:t>
            </a:r>
            <a:r>
              <a:rPr lang="it-IT" dirty="0" err="1"/>
              <a:t>frames</a:t>
            </a:r>
            <a:r>
              <a:rPr lang="it-IT" dirty="0"/>
              <a:t> vengono elaborati da </a:t>
            </a:r>
            <a:r>
              <a:rPr lang="it-IT" dirty="0" err="1"/>
              <a:t>Facenet</a:t>
            </a:r>
            <a:r>
              <a:rPr lang="it-IT" dirty="0"/>
              <a:t>, una rete neurale </a:t>
            </a:r>
            <a:r>
              <a:rPr lang="it-IT" dirty="0" err="1"/>
              <a:t>convoluzionale</a:t>
            </a:r>
            <a:r>
              <a:rPr lang="it-IT" dirty="0"/>
              <a:t> molto utilizzata per effettuare il riconoscimento del volto</a:t>
            </a:r>
          </a:p>
          <a:p>
            <a:endParaRPr lang="it-IT"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image4.png">
            <a:extLst>
              <a:ext uri="{FF2B5EF4-FFF2-40B4-BE49-F238E27FC236}">
                <a16:creationId xmlns:a16="http://schemas.microsoft.com/office/drawing/2014/main" id="{361EE6CB-3958-E345-AFC8-8B30D6F930BF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29750" y="3363102"/>
            <a:ext cx="5471795" cy="134112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354256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FA6D5D-6B31-6149-B4F8-2618C9342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Creare un modello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6ABB62-113E-4D4F-A508-2FBB5F570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50" y="1352550"/>
            <a:ext cx="6014400" cy="492153"/>
          </a:xfrm>
        </p:spPr>
        <p:txBody>
          <a:bodyPr/>
          <a:lstStyle/>
          <a:p>
            <a:r>
              <a:rPr lang="it-IT" dirty="0"/>
              <a:t>Implementazione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0437302-5DCB-4544-96F8-9E70FB2C9B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6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999A2A5-EF53-C542-A847-BBB41F5E4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50" y="1918623"/>
            <a:ext cx="4636588" cy="309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78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A133BC-0882-B04D-8C48-B992DD162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Creare un modello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7682635-671E-B744-8012-218CD4CB6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50" y="1352550"/>
            <a:ext cx="6014400" cy="945377"/>
          </a:xfrm>
        </p:spPr>
        <p:txBody>
          <a:bodyPr/>
          <a:lstStyle/>
          <a:p>
            <a:r>
              <a:rPr lang="it-IT" dirty="0"/>
              <a:t>Dagli audio vengono estrapolati MFCC e Delta MFCC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0378E61-1BA0-E741-B5F3-B3B1BAFCF2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7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65E4CB6-EB98-E947-AB4E-E8AF01D0F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50" y="2365775"/>
            <a:ext cx="3665617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783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Creare</a:t>
            </a:r>
            <a:r>
              <a:rPr lang="en" dirty="0"/>
              <a:t> un </a:t>
            </a:r>
            <a:r>
              <a:rPr lang="en" dirty="0" err="1"/>
              <a:t>modello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9334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sz="1600" dirty="0"/>
              <a:t>Gli MFCC sono usati per generare un </a:t>
            </a:r>
            <a:r>
              <a:rPr lang="it-IT" sz="1600" dirty="0" err="1"/>
              <a:t>Gaussian</a:t>
            </a:r>
            <a:r>
              <a:rPr lang="it-IT" sz="1600" dirty="0"/>
              <a:t> </a:t>
            </a:r>
            <a:r>
              <a:rPr lang="it-IT" sz="1600" dirty="0" err="1"/>
              <a:t>Mixture</a:t>
            </a:r>
            <a:r>
              <a:rPr lang="it-IT" sz="1600" dirty="0"/>
              <a:t> Model, modello probabilistico molto utilizzato nell’ambito della Speaker </a:t>
            </a:r>
            <a:r>
              <a:rPr lang="it-IT" sz="1600" dirty="0" err="1"/>
              <a:t>Recognition</a:t>
            </a:r>
            <a:endParaRPr lang="it-IT" sz="1600" dirty="0"/>
          </a:p>
          <a:p>
            <a:endParaRPr lang="it-IT" sz="1600"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Immagine 2" descr="Immagine che contiene luce&#10;&#10;Descrizione generata automaticamente">
            <a:extLst>
              <a:ext uri="{FF2B5EF4-FFF2-40B4-BE49-F238E27FC236}">
                <a16:creationId xmlns:a16="http://schemas.microsoft.com/office/drawing/2014/main" id="{1461C234-A628-1E4D-B9E2-15E8F8A53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50" y="3395753"/>
            <a:ext cx="3490518" cy="164410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C1258092-48F8-1C4E-B4B9-CE1FC49AC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550" y="2440006"/>
            <a:ext cx="5942899" cy="8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224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A5A319-1176-6542-A33F-C80706FD9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Registrazione utente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3D72404-3479-E54C-B3EA-DA062DC3FB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9</a:t>
            </a:fld>
            <a:endParaRPr lang="it-IT"/>
          </a:p>
        </p:txBody>
      </p:sp>
      <p:pic>
        <p:nvPicPr>
          <p:cNvPr id="3" name="Add user.mp4" descr="Add user.mp4">
            <a:hlinkClick r:id="" action="ppaction://media"/>
            <a:extLst>
              <a:ext uri="{FF2B5EF4-FFF2-40B4-BE49-F238E27FC236}">
                <a16:creationId xmlns:a16="http://schemas.microsoft.com/office/drawing/2014/main" id="{11973992-5E90-FD4D-800E-2E2CAAB491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1319916" y="1278931"/>
            <a:ext cx="6504166" cy="36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9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958</TotalTime>
  <Words>409</Words>
  <Application>Microsoft Macintosh PowerPoint</Application>
  <PresentationFormat>Presentazione su schermo (16:9)</PresentationFormat>
  <Paragraphs>124</Paragraphs>
  <Slides>14</Slides>
  <Notes>8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Avenir Book</vt:lpstr>
      <vt:lpstr>Arial</vt:lpstr>
      <vt:lpstr>Lexend Deca</vt:lpstr>
      <vt:lpstr>Muli Regular</vt:lpstr>
      <vt:lpstr>Aliena template</vt:lpstr>
      <vt:lpstr>Smart Ringbell</vt:lpstr>
      <vt:lpstr>Che cos’è Smart Ringbell</vt:lpstr>
      <vt:lpstr>Dal punto di vista dell’utente…</vt:lpstr>
      <vt:lpstr>Creare un modello</vt:lpstr>
      <vt:lpstr>Creare un modello</vt:lpstr>
      <vt:lpstr>Creare un modello</vt:lpstr>
      <vt:lpstr>Creare un modello</vt:lpstr>
      <vt:lpstr>Creare un modello</vt:lpstr>
      <vt:lpstr>Registrazione utente</vt:lpstr>
      <vt:lpstr>Riconoscimento</vt:lpstr>
      <vt:lpstr>Riconoscimento Utente</vt:lpstr>
      <vt:lpstr>Come è stato testato</vt:lpstr>
      <vt:lpstr>Sviluppi Futuri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Ringbell</dc:title>
  <cp:lastModifiedBy>Amedeo D'Amelio</cp:lastModifiedBy>
  <cp:revision>17</cp:revision>
  <dcterms:modified xsi:type="dcterms:W3CDTF">2020-07-01T05:11:48Z</dcterms:modified>
</cp:coreProperties>
</file>